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8" r:id="rId3"/>
    <p:sldId id="256" r:id="rId4"/>
    <p:sldId id="267" r:id="rId6"/>
    <p:sldId id="262" r:id="rId7"/>
    <p:sldId id="263" r:id="rId8"/>
    <p:sldId id="260" r:id="rId9"/>
    <p:sldId id="268" r:id="rId10"/>
    <p:sldId id="264" r:id="rId11"/>
    <p:sldId id="265" r:id="rId12"/>
    <p:sldId id="266" r:id="rId13"/>
    <p:sldId id="270" r:id="rId14"/>
    <p:sldId id="269" r:id="rId15"/>
    <p:sldId id="271" r:id="rId16"/>
    <p:sldId id="273" r:id="rId17"/>
    <p:sldId id="274" r:id="rId18"/>
    <p:sldId id="276" r:id="rId19"/>
    <p:sldId id="277" r:id="rId20"/>
    <p:sldId id="283" r:id="rId21"/>
    <p:sldId id="284" r:id="rId22"/>
    <p:sldId id="290" r:id="rId23"/>
    <p:sldId id="291" r:id="rId24"/>
    <p:sldId id="293" r:id="rId25"/>
    <p:sldId id="292" r:id="rId26"/>
    <p:sldId id="294" r:id="rId27"/>
    <p:sldId id="295" r:id="rId28"/>
    <p:sldId id="296" r:id="rId29"/>
    <p:sldId id="272" r:id="rId30"/>
    <p:sldId id="287" r:id="rId31"/>
    <p:sldId id="288" r:id="rId32"/>
    <p:sldId id="289" r:id="rId33"/>
    <p:sldId id="27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tags" Target="tags/tag94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25.png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7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29.png"/><Relationship Id="rId1" Type="http://schemas.openxmlformats.org/officeDocument/2006/relationships/tags" Target="../tags/tag7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2.xml"/><Relationship Id="rId5" Type="http://schemas.openxmlformats.org/officeDocument/2006/relationships/image" Target="../media/image34.png"/><Relationship Id="rId4" Type="http://schemas.openxmlformats.org/officeDocument/2006/relationships/tags" Target="../tags/tag8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tags" Target="../tags/tag8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0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image" Target="../media/image2.png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>
            <p:custDataLst>
              <p:tags r:id="rId1"/>
            </p:custDataLst>
          </p:nvPr>
        </p:nvSpPr>
        <p:spPr>
          <a:xfrm>
            <a:off x="1771015" y="1726565"/>
            <a:ext cx="8651240" cy="1925955"/>
          </a:xfrm>
          <a:prstGeom prst="rect">
            <a:avLst/>
          </a:prstGeom>
          <a:noFill/>
          <a:effectLst/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Regular" panose="020B0500000000000000" charset="-122"/>
                <a:cs typeface="+mj-lt"/>
              </a:rPr>
              <a:t>Computer Vision</a:t>
            </a:r>
            <a:endParaRPr lang="en-US" altLang="zh-CN" sz="80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思源黑体 Regular" panose="020B0500000000000000" charset="-122"/>
              <a:cs typeface="+mj-lt"/>
            </a:endParaRPr>
          </a:p>
        </p:txBody>
      </p:sp>
      <p:sp>
        <p:nvSpPr>
          <p:cNvPr id="3" name="文本框 6"/>
          <p:cNvSpPr txBox="1"/>
          <p:nvPr>
            <p:custDataLst>
              <p:tags r:id="rId2"/>
            </p:custDataLst>
          </p:nvPr>
        </p:nvSpPr>
        <p:spPr>
          <a:xfrm>
            <a:off x="6895465" y="-110490"/>
            <a:ext cx="5622925" cy="935355"/>
          </a:xfrm>
          <a:prstGeom prst="rect">
            <a:avLst/>
          </a:prstGeom>
          <a:noFill/>
          <a:effectLst/>
        </p:spPr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思源黑体 Regular" panose="020B0500000000000000" charset="-122"/>
                <a:cs typeface="+mn-lt"/>
              </a:rPr>
              <a:t>XJTU Robocup vision group</a:t>
            </a:r>
            <a:endParaRPr lang="en-US" altLang="zh-CN" sz="3200" b="1" spc="-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思源黑体 Regular" panose="020B0500000000000000" charset="-122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736715" cy="635635"/>
          </a:xfrm>
          <a:prstGeom prst="rect">
            <a:avLst/>
          </a:prstGeom>
        </p:spPr>
      </p:pic>
      <p:sp>
        <p:nvSpPr>
          <p:cNvPr id="5" name="文本框 6"/>
          <p:cNvSpPr txBox="1"/>
          <p:nvPr>
            <p:custDataLst>
              <p:tags r:id="rId4"/>
            </p:custDataLst>
          </p:nvPr>
        </p:nvSpPr>
        <p:spPr>
          <a:xfrm>
            <a:off x="1568437" y="3331891"/>
            <a:ext cx="9054490" cy="1577460"/>
          </a:xfrm>
          <a:prstGeom prst="rect">
            <a:avLst/>
          </a:prstGeom>
          <a:noFill/>
          <a:effectLst/>
        </p:spPr>
        <p:txBody>
          <a:bodyPr wrap="non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Part 1</a:t>
            </a:r>
            <a:endParaRPr lang="en-US" altLang="zh-CN" sz="6000" b="1" spc="-15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89940" y="1572260"/>
            <a:ext cx="5157470" cy="4455678"/>
          </a:xfrm>
          <a:prstGeom prst="rect">
            <a:avLst/>
          </a:prstGeom>
        </p:spPr>
        <p:txBody>
          <a:bodyPr vert="horz" wrap="square" lIns="0" tIns="126364" rIns="0" bIns="0" rtlCol="0">
            <a:noAutofit/>
          </a:bodyPr>
          <a:lstStyle/>
          <a:p>
            <a:pPr marL="12065" indent="0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None/>
              <a:tabLst>
                <a:tab pos="241300" algn="l"/>
                <a:tab pos="241935" algn="l"/>
              </a:tabLst>
            </a:pPr>
            <a:r>
              <a:rPr 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将图像看做函数：</a:t>
            </a:r>
            <a:r>
              <a:rPr lang="en-US" alt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f(</a:t>
            </a:r>
            <a:r>
              <a:rPr lang="en-US" altLang="zh-CN" sz="2000" b="1" spc="150" dirty="0" err="1">
                <a:solidFill>
                  <a:schemeClr val="tx1"/>
                </a:solidFill>
                <a:latin typeface="+mn-ea"/>
                <a:cs typeface="+mn-ea"/>
              </a:rPr>
              <a:t>x,y</a:t>
            </a:r>
            <a:r>
              <a:rPr lang="en-US" alt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)</a:t>
            </a:r>
            <a:endParaRPr sz="2000" b="1" spc="15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对于灰度图像有f(x, y) = I(x, y)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对于彩色图像有: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f(x, y) = [ R(x, y), G(x, y), B(x, y) ]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一个像素点可以表达为: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 x, y, f(x, y) ]</a:t>
            </a:r>
            <a:endParaRPr lang="en-US" altLang="zh-CN" sz="2000" b="1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170" y="1476375"/>
            <a:ext cx="3574415" cy="3719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420" y="1707515"/>
            <a:ext cx="2613660" cy="3209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606357" y="2450973"/>
            <a:ext cx="6979285" cy="181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3  Image Filtering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0342" y="383678"/>
            <a:ext cx="13277469" cy="5915025"/>
            <a:chOff x="1850517" y="361442"/>
            <a:chExt cx="13277469" cy="59150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0517" y="361442"/>
              <a:ext cx="8820150" cy="591502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169414" y="2101334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-apple-system"/>
                </a:rPr>
                <a:t>1.</a:t>
              </a:r>
              <a:r>
                <a:rPr lang="zh-CN" altLang="en-US" b="0" i="0" dirty="0">
                  <a:effectLst/>
                  <a:latin typeface="-apple-system"/>
                </a:rPr>
                <a:t>抑制噪声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033510" y="4402574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-apple-system"/>
                </a:rPr>
                <a:t>2</a:t>
              </a:r>
              <a:r>
                <a:rPr lang="en-US" altLang="zh-CN" b="0" i="0" dirty="0">
                  <a:effectLst/>
                  <a:latin typeface="-apple-system"/>
                </a:rPr>
                <a:t>.</a:t>
              </a:r>
              <a:r>
                <a:rPr lang="zh-CN" altLang="en-US" dirty="0">
                  <a:latin typeface="-apple-system"/>
                </a:rPr>
                <a:t>图像锐化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88830" y="2325529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3.</a:t>
            </a:r>
            <a:r>
              <a:rPr lang="zh-CN" altLang="en-US" dirty="0">
                <a:latin typeface="-apple-system"/>
              </a:rPr>
              <a:t>图像模糊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4.</a:t>
            </a:r>
            <a:r>
              <a:rPr lang="zh-CN" altLang="en-US" dirty="0">
                <a:latin typeface="-apple-system"/>
              </a:rPr>
              <a:t>图像增强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5.</a:t>
            </a:r>
            <a:r>
              <a:rPr lang="zh-CN" altLang="en-US" dirty="0">
                <a:latin typeface="-apple-system"/>
              </a:rPr>
              <a:t>提取图像边缘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…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0342" y="202710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+mn-ea"/>
              </a:rPr>
              <a:t>目的</a:t>
            </a:r>
            <a:endParaRPr lang="zh-CN" altLang="en-US" sz="3600" b="1" dirty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490" y="135255"/>
            <a:ext cx="6979285" cy="1482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Cross correlation &amp; Convolution</a:t>
            </a:r>
            <a:endParaRPr lang="en-US" altLang="zh-CN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044065"/>
            <a:ext cx="6715125" cy="3590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805" y="2044065"/>
            <a:ext cx="4264025" cy="38976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616710"/>
            <a:ext cx="1847850" cy="145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55" y="1213485"/>
            <a:ext cx="7495540" cy="4431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" y="3944620"/>
            <a:ext cx="2343150" cy="122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80" y="3352800"/>
            <a:ext cx="231140" cy="3130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1344930"/>
            <a:ext cx="3574415" cy="37191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59765" y="237490"/>
            <a:ext cx="344106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图像滤波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614805" y="5192395"/>
            <a:ext cx="853249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图像也是波！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40" y="3592195"/>
            <a:ext cx="5795645" cy="2297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740" y="1003300"/>
            <a:ext cx="5795645" cy="247269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917315" y="3235960"/>
            <a:ext cx="853249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全通滤波核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089525" y="5618480"/>
            <a:ext cx="6188710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均值滤波核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57429" y="292354"/>
            <a:ext cx="344106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高斯滤波核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" y="1230884"/>
            <a:ext cx="7884194" cy="439623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36187" y="1638556"/>
            <a:ext cx="3524504" cy="3836668"/>
            <a:chOff x="8336187" y="2086612"/>
            <a:chExt cx="3524504" cy="38366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b="3463"/>
            <a:stretch>
              <a:fillRect/>
            </a:stretch>
          </p:blipFill>
          <p:spPr>
            <a:xfrm>
              <a:off x="8336187" y="2545846"/>
              <a:ext cx="3524504" cy="337743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906290" y="2086612"/>
              <a:ext cx="2384298" cy="380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b="1" dirty="0"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Gaussian Filter</a:t>
              </a:r>
              <a:endParaRPr lang="zh-CN" altLang="en-US" sz="1800" b="1" dirty="0">
                <a:latin typeface="Times New Roman" panose="02020603050405020304" pitchFamily="18" charset="0"/>
                <a:ea typeface="思源黑体 CN Bold" panose="020B0800000000000000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579755"/>
            <a:ext cx="8088630" cy="592328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93192" y="231140"/>
            <a:ext cx="6382512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高斯滤波核的效果</a:t>
            </a:r>
            <a:r>
              <a:rPr lang="en-US" altLang="zh-CN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(</a:t>
            </a: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高斯模糊</a:t>
            </a:r>
            <a:r>
              <a:rPr lang="en-US" altLang="zh-CN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1490" y="172085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由模糊到锐化</a:t>
            </a:r>
            <a:endParaRPr lang="zh-CN" altLang="en-US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1016000"/>
            <a:ext cx="9029700" cy="5105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855804" y="895433"/>
            <a:ext cx="10540710" cy="5737755"/>
            <a:chOff x="2243420" y="1620492"/>
            <a:chExt cx="10540710" cy="5737755"/>
          </a:xfrm>
        </p:grpSpPr>
        <p:sp>
          <p:nvSpPr>
            <p:cNvPr id="12" name="箭头: 下 11"/>
            <p:cNvSpPr/>
            <p:nvPr/>
          </p:nvSpPr>
          <p:spPr>
            <a:xfrm rot="16200000">
              <a:off x="9479993" y="4433291"/>
              <a:ext cx="417250" cy="431717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243420" y="1620492"/>
              <a:ext cx="10540710" cy="5737755"/>
              <a:chOff x="2287523" y="978535"/>
              <a:chExt cx="10540710" cy="573775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87523" y="978535"/>
                <a:ext cx="7229339" cy="460880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501719" y="6019060"/>
                <a:ext cx="4178935" cy="6972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锐化滤波核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6" name="箭头: 下 5"/>
              <p:cNvSpPr/>
              <p:nvPr/>
            </p:nvSpPr>
            <p:spPr>
              <a:xfrm>
                <a:off x="6374167" y="5587343"/>
                <a:ext cx="417250" cy="431717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874970" y="3576688"/>
                <a:ext cx="3953263" cy="148392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均值滤波核</a:t>
                </a:r>
                <a:r>
                  <a:rPr lang="en-US" altLang="zh-CN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/</a:t>
                </a:r>
                <a:endParaRPr lang="en-US" altLang="zh-CN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高斯滤波核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12251" y="3867203"/>
                <a:ext cx="4178935" cy="6972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全通滤波核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15" name="箭头: 下 14"/>
              <p:cNvSpPr/>
              <p:nvPr/>
            </p:nvSpPr>
            <p:spPr>
              <a:xfrm rot="5400000">
                <a:off x="5439402" y="3876413"/>
                <a:ext cx="417250" cy="431717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-129947" y="224812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由模糊到锐化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-233663" y="1244048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the math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91572" y="5427545"/>
            <a:ext cx="23180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/>
          <p:cNvSpPr/>
          <p:nvPr>
            <p:custDataLst>
              <p:tags r:id="rId1"/>
            </p:custDataLst>
          </p:nvPr>
        </p:nvSpPr>
        <p:spPr>
          <a:xfrm>
            <a:off x="4058920" y="466090"/>
            <a:ext cx="382270" cy="382270"/>
          </a:xfrm>
          <a:prstGeom prst="ellipse">
            <a:avLst/>
          </a:prstGeom>
          <a:noFill/>
          <a:ln w="635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5" name="弧形 64"/>
          <p:cNvSpPr/>
          <p:nvPr>
            <p:custDataLst>
              <p:tags r:id="rId2"/>
            </p:custDataLst>
          </p:nvPr>
        </p:nvSpPr>
        <p:spPr>
          <a:xfrm rot="5400000">
            <a:off x="1427480" y="-1273175"/>
            <a:ext cx="2426335" cy="2426335"/>
          </a:xfrm>
          <a:prstGeom prst="arc">
            <a:avLst>
              <a:gd name="adj1" fmla="val 16321637"/>
              <a:gd name="adj2" fmla="val 20109742"/>
            </a:avLst>
          </a:prstGeom>
          <a:noFill/>
          <a:ln w="1270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椭圆 66"/>
          <p:cNvSpPr/>
          <p:nvPr>
            <p:custDataLst>
              <p:tags r:id="rId3"/>
            </p:custDataLst>
          </p:nvPr>
        </p:nvSpPr>
        <p:spPr>
          <a:xfrm>
            <a:off x="1097597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椭圆 67"/>
          <p:cNvSpPr/>
          <p:nvPr>
            <p:custDataLst>
              <p:tags r:id="rId4"/>
            </p:custDataLst>
          </p:nvPr>
        </p:nvSpPr>
        <p:spPr>
          <a:xfrm>
            <a:off x="1124583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9" name="椭圆 68"/>
          <p:cNvSpPr/>
          <p:nvPr>
            <p:custDataLst>
              <p:tags r:id="rId5"/>
            </p:custDataLst>
          </p:nvPr>
        </p:nvSpPr>
        <p:spPr>
          <a:xfrm>
            <a:off x="11515696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任意多边形: 形状 13"/>
          <p:cNvSpPr/>
          <p:nvPr>
            <p:custDataLst>
              <p:tags r:id="rId6"/>
            </p:custDataLst>
          </p:nvPr>
        </p:nvSpPr>
        <p:spPr>
          <a:xfrm>
            <a:off x="11471" y="460830"/>
            <a:ext cx="4577319" cy="5936342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479981" y="2215753"/>
            <a:ext cx="2426494" cy="2426494"/>
          </a:xfrm>
          <a:prstGeom prst="ellipse">
            <a:avLst/>
          </a:prstGeom>
          <a:solidFill>
            <a:srgbClr val="FFFFF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0" name="组合 39"/>
          <p:cNvGrpSpPr/>
          <p:nvPr>
            <p:custDataLst>
              <p:tags r:id="rId8"/>
            </p:custDataLst>
          </p:nvPr>
        </p:nvGrpSpPr>
        <p:grpSpPr>
          <a:xfrm>
            <a:off x="1322341" y="2575225"/>
            <a:ext cx="740109" cy="639098"/>
            <a:chOff x="1511300" y="2989698"/>
            <a:chExt cx="975709" cy="842543"/>
          </a:xfrm>
        </p:grpSpPr>
        <p:sp>
          <p:nvSpPr>
            <p:cNvPr id="22" name="平行四边形 21"/>
            <p:cNvSpPr/>
            <p:nvPr>
              <p:custDataLst>
                <p:tags r:id="rId9"/>
              </p:custDataLst>
            </p:nvPr>
          </p:nvSpPr>
          <p:spPr>
            <a:xfrm rot="1853260">
              <a:off x="1611590" y="2989698"/>
              <a:ext cx="778305" cy="449432"/>
            </a:xfrm>
            <a:custGeom>
              <a:avLst/>
              <a:gdLst>
                <a:gd name="connsiteX0" fmla="*/ 0 w 906028"/>
                <a:gd name="connsiteY0" fmla="*/ 681224 h 681224"/>
                <a:gd name="connsiteX1" fmla="*/ 170306 w 906028"/>
                <a:gd name="connsiteY1" fmla="*/ 0 h 681224"/>
                <a:gd name="connsiteX2" fmla="*/ 906028 w 906028"/>
                <a:gd name="connsiteY2" fmla="*/ 0 h 681224"/>
                <a:gd name="connsiteX3" fmla="*/ 735722 w 906028"/>
                <a:gd name="connsiteY3" fmla="*/ 681224 h 681224"/>
                <a:gd name="connsiteX4" fmla="*/ 0 w 906028"/>
                <a:gd name="connsiteY4" fmla="*/ 681224 h 681224"/>
                <a:gd name="connsiteX0-1" fmla="*/ 0 w 739433"/>
                <a:gd name="connsiteY0-2" fmla="*/ 699958 h 699958"/>
                <a:gd name="connsiteX1-3" fmla="*/ 3711 w 739433"/>
                <a:gd name="connsiteY1-4" fmla="*/ 0 h 699958"/>
                <a:gd name="connsiteX2-5" fmla="*/ 739433 w 739433"/>
                <a:gd name="connsiteY2-6" fmla="*/ 0 h 699958"/>
                <a:gd name="connsiteX3-7" fmla="*/ 569127 w 739433"/>
                <a:gd name="connsiteY3-8" fmla="*/ 681224 h 699958"/>
                <a:gd name="connsiteX4-9" fmla="*/ 0 w 739433"/>
                <a:gd name="connsiteY4-10" fmla="*/ 699958 h 699958"/>
                <a:gd name="connsiteX0-11" fmla="*/ 0 w 778305"/>
                <a:gd name="connsiteY0-12" fmla="*/ 699958 h 699958"/>
                <a:gd name="connsiteX1-13" fmla="*/ 3711 w 778305"/>
                <a:gd name="connsiteY1-14" fmla="*/ 0 h 699958"/>
                <a:gd name="connsiteX2-15" fmla="*/ 778305 w 778305"/>
                <a:gd name="connsiteY2-16" fmla="*/ 250526 h 699958"/>
                <a:gd name="connsiteX3-17" fmla="*/ 569127 w 778305"/>
                <a:gd name="connsiteY3-18" fmla="*/ 681224 h 699958"/>
                <a:gd name="connsiteX4-19" fmla="*/ 0 w 778305"/>
                <a:gd name="connsiteY4-20" fmla="*/ 699958 h 699958"/>
                <a:gd name="connsiteX0-21" fmla="*/ 0 w 778305"/>
                <a:gd name="connsiteY0-22" fmla="*/ 449432 h 449432"/>
                <a:gd name="connsiteX1-23" fmla="*/ 305705 w 778305"/>
                <a:gd name="connsiteY1-24" fmla="*/ 316164 h 449432"/>
                <a:gd name="connsiteX2-25" fmla="*/ 778305 w 778305"/>
                <a:gd name="connsiteY2-26" fmla="*/ 0 h 449432"/>
                <a:gd name="connsiteX3-27" fmla="*/ 569127 w 778305"/>
                <a:gd name="connsiteY3-28" fmla="*/ 430698 h 449432"/>
                <a:gd name="connsiteX4-29" fmla="*/ 0 w 778305"/>
                <a:gd name="connsiteY4-30" fmla="*/ 449432 h 449432"/>
                <a:gd name="connsiteX0-31" fmla="*/ 0 w 778305"/>
                <a:gd name="connsiteY0-32" fmla="*/ 449432 h 449432"/>
                <a:gd name="connsiteX1-33" fmla="*/ 304979 w 778305"/>
                <a:gd name="connsiteY1-34" fmla="*/ 42819 h 449432"/>
                <a:gd name="connsiteX2-35" fmla="*/ 778305 w 778305"/>
                <a:gd name="connsiteY2-36" fmla="*/ 0 h 449432"/>
                <a:gd name="connsiteX3-37" fmla="*/ 569127 w 778305"/>
                <a:gd name="connsiteY3-38" fmla="*/ 430698 h 449432"/>
                <a:gd name="connsiteX4-39" fmla="*/ 0 w 778305"/>
                <a:gd name="connsiteY4-40" fmla="*/ 449432 h 449432"/>
                <a:gd name="connsiteX0-41" fmla="*/ 0 w 778305"/>
                <a:gd name="connsiteY0-42" fmla="*/ 449432 h 449432"/>
                <a:gd name="connsiteX1-43" fmla="*/ 304979 w 778305"/>
                <a:gd name="connsiteY1-44" fmla="*/ 42819 h 449432"/>
                <a:gd name="connsiteX2-45" fmla="*/ 778305 w 778305"/>
                <a:gd name="connsiteY2-46" fmla="*/ 0 h 449432"/>
                <a:gd name="connsiteX3-47" fmla="*/ 513611 w 778305"/>
                <a:gd name="connsiteY3-48" fmla="*/ 412111 h 449432"/>
                <a:gd name="connsiteX4-49" fmla="*/ 0 w 778305"/>
                <a:gd name="connsiteY4-50" fmla="*/ 449432 h 4494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78305" h="449432">
                  <a:moveTo>
                    <a:pt x="0" y="449432"/>
                  </a:moveTo>
                  <a:lnTo>
                    <a:pt x="304979" y="42819"/>
                  </a:lnTo>
                  <a:lnTo>
                    <a:pt x="778305" y="0"/>
                  </a:lnTo>
                  <a:lnTo>
                    <a:pt x="513611" y="412111"/>
                  </a:lnTo>
                  <a:lnTo>
                    <a:pt x="0" y="449432"/>
                  </a:lnTo>
                  <a:close/>
                </a:path>
              </a:pathLst>
            </a:custGeom>
            <a:noFill/>
            <a:ln w="38100">
              <a:gradFill flip="none" rotWithShape="1">
                <a:gsLst>
                  <a:gs pos="0">
                    <a:schemeClr val="tx2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511300" y="3400643"/>
              <a:ext cx="972535" cy="225207"/>
              <a:chOff x="1511300" y="3400643"/>
              <a:chExt cx="972535" cy="225207"/>
            </a:xfrm>
          </p:grpSpPr>
          <p:cxnSp>
            <p:nvCxnSpPr>
              <p:cNvPr id="25" name="直接连接符 24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1514474" y="3607034"/>
              <a:ext cx="972535" cy="225207"/>
              <a:chOff x="1511300" y="3400643"/>
              <a:chExt cx="972535" cy="225207"/>
            </a:xfrm>
          </p:grpSpPr>
          <p:cxnSp>
            <p:nvCxnSpPr>
              <p:cNvPr id="33" name="直接连接符 32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1" name="文本框 6"/>
          <p:cNvSpPr txBox="1"/>
          <p:nvPr>
            <p:custDataLst>
              <p:tags r:id="rId14"/>
            </p:custDataLst>
          </p:nvPr>
        </p:nvSpPr>
        <p:spPr>
          <a:xfrm>
            <a:off x="676763" y="3513615"/>
            <a:ext cx="2032929" cy="584775"/>
          </a:xfrm>
          <a:prstGeom prst="rect">
            <a:avLst/>
          </a:prstGeom>
          <a:noFill/>
          <a:effectLst/>
        </p:spPr>
        <p:txBody>
          <a:bodyPr wrap="none" rtlCol="0" anchor="ctr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CONTENT</a:t>
            </a:r>
            <a:endParaRPr lang="en-US" altLang="zh-CN" sz="3200" b="1" spc="-15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31697" y="917098"/>
            <a:ext cx="4039917" cy="790734"/>
            <a:chOff x="5956979" y="1790511"/>
            <a:chExt cx="4039917" cy="790734"/>
          </a:xfrm>
        </p:grpSpPr>
        <p:sp>
          <p:nvSpPr>
            <p:cNvPr id="42" name="矩形 41"/>
            <p:cNvSpPr/>
            <p:nvPr>
              <p:custDataLst>
                <p:tags r:id="rId15"/>
              </p:custDataLst>
            </p:nvPr>
          </p:nvSpPr>
          <p:spPr>
            <a:xfrm>
              <a:off x="5956979" y="1830713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5973719" y="1840238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01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8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6879294" y="1790511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Intro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9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6879294" y="2267313"/>
              <a:ext cx="3117602" cy="313932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zh-CN" altLang="en-US" sz="1600" dirty="0">
                  <a:latin typeface="+mn-ea"/>
                  <a:cs typeface="Calibri" panose="020F0502020204030204" charset="0"/>
                </a:rPr>
                <a:t>计算机视觉</a:t>
              </a:r>
              <a:r>
                <a:rPr lang="zh-CN" altLang="en-US" sz="1600" dirty="0">
                  <a:latin typeface="+mn-ea"/>
                  <a:cs typeface="Calibri" panose="020F0502020204030204" charset="0"/>
                  <a:sym typeface="+mn-ea"/>
                </a:rPr>
                <a:t>简要介绍</a:t>
              </a:r>
              <a:endParaRPr lang="zh-CN" altLang="en-US" sz="1600" dirty="0">
                <a:latin typeface="+mn-ea"/>
                <a:cs typeface="Calibri" panose="020F0502020204030204" charset="0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13211" y="2372267"/>
            <a:ext cx="5069854" cy="779722"/>
            <a:chOff x="6649706" y="3222147"/>
            <a:chExt cx="5069854" cy="779722"/>
          </a:xfrm>
        </p:grpSpPr>
        <p:sp>
          <p:nvSpPr>
            <p:cNvPr id="44" name="矩形 43"/>
            <p:cNvSpPr/>
            <p:nvPr>
              <p:custDataLst>
                <p:tags r:id="rId19"/>
              </p:custDataLst>
            </p:nvPr>
          </p:nvSpPr>
          <p:spPr>
            <a:xfrm>
              <a:off x="6649706" y="326234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23"/>
            <p:cNvSpPr txBox="1"/>
            <p:nvPr>
              <p:custDataLst>
                <p:tags r:id="rId20"/>
              </p:custDataLst>
            </p:nvPr>
          </p:nvSpPr>
          <p:spPr>
            <a:xfrm>
              <a:off x="6666446" y="327187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02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60" name="文本框 33"/>
            <p:cNvSpPr txBox="1"/>
            <p:nvPr>
              <p:custDataLst>
                <p:tags r:id="rId21"/>
              </p:custDataLst>
            </p:nvPr>
          </p:nvSpPr>
          <p:spPr>
            <a:xfrm>
              <a:off x="7572021" y="3222147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Representation 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55560" y="3663315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图像的表示</a:t>
              </a:r>
              <a:endParaRPr lang="en-US" altLang="zh-CN" sz="16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96471" y="3784575"/>
            <a:ext cx="5059001" cy="808390"/>
            <a:chOff x="5956979" y="4582224"/>
            <a:chExt cx="5059001" cy="808390"/>
          </a:xfrm>
        </p:grpSpPr>
        <p:sp>
          <p:nvSpPr>
            <p:cNvPr id="46" name="矩形 45"/>
            <p:cNvSpPr/>
            <p:nvPr>
              <p:custDataLst>
                <p:tags r:id="rId22"/>
              </p:custDataLst>
            </p:nvPr>
          </p:nvSpPr>
          <p:spPr>
            <a:xfrm>
              <a:off x="5956979" y="464890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5973719" y="465843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03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6" name="文本框 45"/>
            <p:cNvSpPr txBox="1"/>
            <p:nvPr>
              <p:custDataLst>
                <p:tags r:id="rId24"/>
              </p:custDataLst>
            </p:nvPr>
          </p:nvSpPr>
          <p:spPr>
            <a:xfrm>
              <a:off x="6879294" y="4582224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Filtering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951980" y="5052060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图像滤波</a:t>
              </a:r>
              <a:endParaRPr lang="zh-CN" altLang="en-US" sz="16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14957" y="5225552"/>
            <a:ext cx="5059001" cy="808390"/>
            <a:chOff x="5956979" y="4582224"/>
            <a:chExt cx="5059001" cy="808390"/>
          </a:xfrm>
        </p:grpSpPr>
        <p:sp>
          <p:nvSpPr>
            <p:cNvPr id="8" name="矩形 7"/>
            <p:cNvSpPr/>
            <p:nvPr>
              <p:custDataLst>
                <p:tags r:id="rId25"/>
              </p:custDataLst>
            </p:nvPr>
          </p:nvSpPr>
          <p:spPr>
            <a:xfrm>
              <a:off x="5956979" y="464890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5973719" y="465843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04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10" name="文本框 45"/>
            <p:cNvSpPr txBox="1"/>
            <p:nvPr>
              <p:custDataLst>
                <p:tags r:id="rId27"/>
              </p:custDataLst>
            </p:nvPr>
          </p:nvSpPr>
          <p:spPr>
            <a:xfrm>
              <a:off x="6879294" y="4582224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Padding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1980" y="5052060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图像填充</a:t>
              </a:r>
              <a:endParaRPr lang="zh-CN" altLang="en-US" sz="1600" dirty="0"/>
            </a:p>
          </p:txBody>
        </p:sp>
      </p:grpSp>
    </p:spTree>
    <p:custDataLst>
      <p:tags r:id="rId2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13337" y="245745"/>
            <a:ext cx="592140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Bilateral Filter(</a:t>
            </a:r>
            <a:r>
              <a:rPr lang="zh-CN" alt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双边滤波核</a:t>
            </a:r>
            <a:r>
              <a:rPr 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sz="3600" b="1" dirty="0"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5660" y="1111885"/>
            <a:ext cx="5221605" cy="2966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problem:</a:t>
            </a: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edges are blurred!!</a:t>
            </a: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Is it possible to smooth image while keeping edges?</a:t>
            </a:r>
            <a:endParaRPr lang="zh-CN" altLang="en-US" sz="3200" b="1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56845"/>
            <a:ext cx="3695700" cy="6543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4663440"/>
            <a:ext cx="5362575" cy="1695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1645" y="245745"/>
            <a:ext cx="348361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i="1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The math</a:t>
            </a:r>
            <a:endParaRPr lang="en-US" sz="3600" b="1" i="1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1245" y="898525"/>
            <a:ext cx="10755288" cy="5819775"/>
            <a:chOff x="1071245" y="898525"/>
            <a:chExt cx="10755288" cy="581977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245" y="898525"/>
              <a:ext cx="10048875" cy="581977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3249500" y="991469"/>
              <a:ext cx="5921400" cy="866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rPr>
                <a:t>空间距离</a:t>
              </a:r>
              <a:endParaRPr lang="en-US" sz="2400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endParaRPr>
            </a:p>
          </p:txBody>
        </p:sp>
        <p:sp>
          <p:nvSpPr>
            <p:cNvPr id="4" name="文本框 2"/>
            <p:cNvSpPr txBox="1"/>
            <p:nvPr/>
          </p:nvSpPr>
          <p:spPr>
            <a:xfrm>
              <a:off x="5905133" y="991469"/>
              <a:ext cx="5921400" cy="866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rPr>
                <a:t>像素值域</a:t>
              </a:r>
              <a:endParaRPr lang="en-US" sz="2400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57175"/>
            <a:ext cx="9944100" cy="6343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1099820"/>
            <a:ext cx="10096500" cy="465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834506" y="251793"/>
            <a:ext cx="10147171" cy="801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Laplacian of Gaussian &amp;Difference of Gaussian </a:t>
            </a:r>
            <a:endParaRPr lang="en-US" sz="3600" b="1" dirty="0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1300628"/>
            <a:ext cx="7372350" cy="57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3" y="2119143"/>
            <a:ext cx="6800850" cy="6191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7321532" y="2119143"/>
            <a:ext cx="348361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一个近似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23" y="2985283"/>
            <a:ext cx="9211156" cy="330166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731887" y="2437124"/>
            <a:ext cx="6979285" cy="13536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4  Padding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490" y="135255"/>
            <a:ext cx="6979285" cy="1482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What’s the Problem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？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823" y="716200"/>
            <a:ext cx="597471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8" y="1924743"/>
            <a:ext cx="5657705" cy="334506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185420"/>
            <a:ext cx="9124950" cy="6486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045" y="271145"/>
            <a:ext cx="8677275" cy="6315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257175"/>
            <a:ext cx="8724900" cy="6343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844165" y="2372360"/>
            <a:ext cx="6503670" cy="120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1  Intro</a:t>
            </a:r>
            <a:endParaRPr lang="en-US" altLang="zh-CN" sz="6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670" y="316230"/>
            <a:ext cx="8836025" cy="6226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218440" y="153670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homework1</a:t>
            </a:r>
            <a:endParaRPr lang="en-US" altLang="zh-CN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6277" y="850900"/>
            <a:ext cx="11588756" cy="54713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在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ubuntu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上安装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库，教程自行搜索，考验大家配置环境的能力</a:t>
            </a:r>
            <a:endParaRPr lang="en-US" altLang="zh-CN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2.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根据二维高斯函数，手动实现一个二维高斯滤波核，并与使用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库函数直接生成的高斯滤波核进行对比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要求：</a:t>
            </a:r>
            <a:r>
              <a:rPr 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①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可视化展示你的滤波核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(matplotlib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            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②可以任意选择高斯滤波核大小和高斯方差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σ(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至少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3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组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3.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手动实现滤波操作，并使用不同大小、不同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σ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的高斯核对一张图片进行高斯模糊，对比结果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要求：①图片任选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②滤波不得调用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库函数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③可视化展示滤波结果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4.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手动实现任意两种边界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padding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要求：①图片任选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②不得调用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库函数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③可视化展示结果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endParaRPr lang="en-US" altLang="zh-CN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任务周期：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周</a:t>
            </a:r>
            <a:endParaRPr lang="en-US" altLang="zh-CN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提交方式：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10.22(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周日晚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20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00)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前上传到自己的</a:t>
            </a:r>
            <a:r>
              <a:rPr lang="en-US" altLang="zh-CN" sz="2400" b="1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github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仓库，然后将仓库地址发给我</a:t>
            </a:r>
            <a:endParaRPr lang="zh-CN" altLang="en-US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44165" y="0"/>
            <a:ext cx="650367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Vision is easy for humans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5" y="1027430"/>
            <a:ext cx="6835775" cy="5252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44165" y="0"/>
            <a:ext cx="650367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Vision is easy for humans</a:t>
            </a:r>
            <a:endParaRPr lang="en-US" altLang="zh-CN" sz="480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903605"/>
            <a:ext cx="6972300" cy="588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75" y="2498090"/>
            <a:ext cx="4000500" cy="2491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11544" y="1424280"/>
            <a:ext cx="514223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 is  CV?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720426" y="3180746"/>
            <a:ext cx="7701958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FF0000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</a:t>
            </a: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 is </a:t>
            </a:r>
            <a:r>
              <a:rPr lang="en-US" altLang="zh-CN" sz="4800" dirty="0">
                <a:solidFill>
                  <a:srgbClr val="FF0000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where</a:t>
            </a: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 by looking!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524435" y="3950563"/>
            <a:ext cx="0" cy="736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521911" y="3950563"/>
            <a:ext cx="0" cy="736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065609" y="4691543"/>
            <a:ext cx="3670015" cy="4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spatial information(</a:t>
            </a:r>
            <a:r>
              <a:rPr lang="zh-CN" altLang="en-US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空间信息</a:t>
            </a: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altLang="zh-CN" sz="20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285202" y="4691543"/>
            <a:ext cx="3670015" cy="4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semantic information(</a:t>
            </a:r>
            <a:r>
              <a:rPr lang="zh-CN" altLang="en-US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语义信息</a:t>
            </a: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altLang="zh-CN" sz="20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1"/>
      <p:bldP spid="9" grpId="2"/>
      <p:bldP spid="10" grpId="1"/>
      <p:bldP spid="1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65373" y="2460760"/>
            <a:ext cx="9823450" cy="488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2  Image Representation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078" y="1953087"/>
            <a:ext cx="6248261" cy="3567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90240" y="2705998"/>
            <a:ext cx="4559935" cy="119212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1600" b="1" spc="150" dirty="0">
                <a:latin typeface="+mn-ea"/>
                <a:cs typeface="微软雅黑" panose="020B0503020204020204" charset="-122"/>
              </a:rPr>
              <a:t>灰度图像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：用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矩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阵形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式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表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示，</a:t>
            </a:r>
            <a:r>
              <a:rPr lang="zh-CN" altLang="en-US" sz="1600" dirty="0">
                <a:latin typeface="+mn-ea"/>
                <a:cs typeface="微软雅黑" panose="020B0503020204020204" charset="-122"/>
              </a:rPr>
              <a:t>各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像素值表征该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位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置灰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度</a:t>
            </a:r>
            <a:r>
              <a:rPr lang="zh-CN" altLang="en-US" sz="1600" dirty="0">
                <a:latin typeface="+mn-ea"/>
                <a:cs typeface="微软雅黑" panose="020B0503020204020204" charset="-122"/>
              </a:rPr>
              <a:t>。</a:t>
            </a:r>
            <a:r>
              <a:rPr lang="en-US" altLang="zh-CN" sz="1600" dirty="0">
                <a:latin typeface="+mn-ea"/>
                <a:cs typeface="微软雅黑" panose="020B0503020204020204" charset="-122"/>
              </a:rPr>
              <a:t>(</a:t>
            </a:r>
            <a:r>
              <a:rPr lang="en-US" altLang="zh-CN" sz="1600" spc="50" dirty="0">
                <a:latin typeface="+mn-ea"/>
                <a:cs typeface="微软雅黑" panose="020B0503020204020204" charset="-122"/>
              </a:rPr>
              <a:t>0</a:t>
            </a:r>
            <a:r>
              <a:rPr lang="en-US" altLang="zh-CN" sz="1600" spc="285" dirty="0">
                <a:latin typeface="+mn-ea"/>
                <a:cs typeface="微软雅黑" panose="020B0503020204020204" charset="-122"/>
              </a:rPr>
              <a:t>=</a:t>
            </a:r>
            <a:r>
              <a:rPr lang="en-US" altLang="zh-CN" sz="1600" spc="170" dirty="0">
                <a:latin typeface="+mn-ea"/>
                <a:cs typeface="微软雅黑" panose="020B0503020204020204" charset="-122"/>
              </a:rPr>
              <a:t>black,</a:t>
            </a:r>
            <a:r>
              <a:rPr lang="en-US" altLang="zh-CN" sz="1600" spc="150" dirty="0">
                <a:latin typeface="+mn-ea"/>
                <a:cs typeface="微软雅黑" panose="020B0503020204020204" charset="-122"/>
              </a:rPr>
              <a:t>255</a:t>
            </a:r>
            <a:r>
              <a:rPr lang="en-US" altLang="zh-CN" sz="1600" spc="285" dirty="0">
                <a:latin typeface="+mn-ea"/>
                <a:cs typeface="微软雅黑" panose="020B0503020204020204" charset="-122"/>
              </a:rPr>
              <a:t>=</a:t>
            </a:r>
            <a:r>
              <a:rPr lang="en-US" altLang="zh-CN" sz="1600" spc="160" dirty="0">
                <a:latin typeface="+mn-ea"/>
                <a:cs typeface="微软雅黑" panose="020B0503020204020204" charset="-122"/>
              </a:rPr>
              <a:t>white(8bits </a:t>
            </a:r>
            <a:r>
              <a:rPr lang="zh-CN" altLang="en-US" sz="1600" spc="160" dirty="0">
                <a:latin typeface="+mn-ea"/>
                <a:cs typeface="微软雅黑" panose="020B0503020204020204" charset="-122"/>
              </a:rPr>
              <a:t>位深</a:t>
            </a:r>
            <a:r>
              <a:rPr lang="en-US" altLang="zh-CN" sz="1600" spc="160" dirty="0">
                <a:latin typeface="+mn-ea"/>
                <a:cs typeface="微软雅黑" panose="020B0503020204020204" charset="-122"/>
              </a:rPr>
              <a:t>))</a:t>
            </a:r>
            <a:endParaRPr lang="en-US" altLang="zh-CN" sz="1600" spc="160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3" y="441796"/>
            <a:ext cx="1800000" cy="180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6988" y="2182685"/>
            <a:ext cx="7202930" cy="3287015"/>
            <a:chOff x="402589" y="2174875"/>
            <a:chExt cx="7277227" cy="3243580"/>
          </a:xfrm>
        </p:grpSpPr>
        <p:sp>
          <p:nvSpPr>
            <p:cNvPr id="12" name="object 8"/>
            <p:cNvSpPr/>
            <p:nvPr/>
          </p:nvSpPr>
          <p:spPr>
            <a:xfrm>
              <a:off x="402589" y="2324735"/>
              <a:ext cx="2923032" cy="309372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7"/>
            <p:cNvSpPr/>
            <p:nvPr/>
          </p:nvSpPr>
          <p:spPr>
            <a:xfrm>
              <a:off x="3325748" y="2174875"/>
              <a:ext cx="4354068" cy="3093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6"/>
          <p:cNvSpPr txBox="1"/>
          <p:nvPr/>
        </p:nvSpPr>
        <p:spPr>
          <a:xfrm>
            <a:off x="7479918" y="658368"/>
            <a:ext cx="4559935" cy="3328474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41300" indent="-229235" algn="l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SzTx/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彩色图像</a:t>
            </a:r>
            <a:r>
              <a:rPr lang="zh-CN" alt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用多通道矩阵</a:t>
            </a:r>
            <a:r>
              <a:rPr 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高维矩阵</a:t>
            </a:r>
            <a:r>
              <a:rPr lang="en-US" sz="1600" spc="15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形式表示</a:t>
            </a:r>
            <a:r>
              <a:rPr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各像素值为</a:t>
            </a:r>
            <a:r>
              <a:rPr lang="zh-CN" alt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长度为</a:t>
            </a:r>
            <a:r>
              <a:rPr lang="en-US" altLang="zh-CN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spc="15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向量</a:t>
            </a:r>
            <a:r>
              <a:rPr lang="zh-CN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表征该位置颜色</a:t>
            </a:r>
            <a:r>
              <a:rPr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 b="1" spc="15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6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tabLst>
                <a:tab pos="241300" algn="l"/>
                <a:tab pos="241935" algn="l"/>
              </a:tabLst>
            </a:pPr>
            <a:endParaRPr lang="zh-CN" altLang="en-US" sz="1500" b="1" spc="155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sz="1500" b="1" spc="155" dirty="0">
                <a:solidFill>
                  <a:schemeClr val="tx1"/>
                </a:solidFill>
                <a:latin typeface="+mn-ea"/>
                <a:cs typeface="+mn-ea"/>
              </a:rPr>
              <a:t>不同的颜色空间：</a:t>
            </a:r>
            <a:endParaRPr sz="1500" b="1" spc="155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>
                <a:solidFill>
                  <a:schemeClr val="tx1"/>
                </a:solidFill>
                <a:cs typeface="+mn-lt"/>
              </a:rPr>
              <a:t>RGB: [ Red, Green, Blue ];</a:t>
            </a:r>
            <a:endParaRPr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>
                <a:solidFill>
                  <a:schemeClr val="tx1"/>
                </a:solidFill>
                <a:cs typeface="+mn-lt"/>
              </a:rPr>
              <a:t>BGR: [ Blue, Green, Red];</a:t>
            </a:r>
            <a:endParaRPr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en-US" sz="1600" b="1" spc="155" dirty="0">
                <a:solidFill>
                  <a:schemeClr val="tx1"/>
                </a:solidFill>
                <a:cs typeface="+mn-lt"/>
              </a:rPr>
              <a:t>HSV: [ Hue, Saturation, Value]</a:t>
            </a:r>
            <a:r>
              <a:rPr lang="en-US" altLang="zh-CN" sz="1600" dirty="0">
                <a:latin typeface="-apple-system"/>
              </a:rPr>
              <a:t> (</a:t>
            </a:r>
            <a:r>
              <a:rPr lang="zh-CN" altLang="en-US" sz="1600" dirty="0">
                <a:latin typeface="-apple-system"/>
              </a:rPr>
              <a:t>色相</a:t>
            </a:r>
            <a:r>
              <a:rPr lang="zh-CN" altLang="en-US" sz="1600" b="0" i="0" dirty="0">
                <a:effectLst/>
                <a:latin typeface="-apple-system"/>
              </a:rPr>
              <a:t>、饱和度、色调</a:t>
            </a:r>
            <a:r>
              <a:rPr lang="en-US" altLang="zh-CN" sz="1600" b="1" spc="155" dirty="0">
                <a:latin typeface="-apple-system"/>
                <a:cs typeface="+mn-lt"/>
              </a:rPr>
              <a:t>);</a:t>
            </a:r>
            <a:endParaRPr lang="zh-CN" altLang="en-US"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en-US" altLang="zh-CN" sz="1600" b="1" spc="155" dirty="0">
                <a:solidFill>
                  <a:schemeClr val="tx1"/>
                </a:solidFill>
                <a:cs typeface="+mn-lt"/>
              </a:rPr>
              <a:t>...</a:t>
            </a:r>
            <a:endParaRPr lang="en-US" altLang="zh-CN" sz="1600" b="1" spc="155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00019" y="4375134"/>
            <a:ext cx="4877799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1600" b="1" dirty="0">
                <a:latin typeface="+mn-ea"/>
              </a:rPr>
              <a:t>图像分辨率</a:t>
            </a:r>
            <a:r>
              <a:rPr lang="zh-CN" altLang="en-US" sz="1600" dirty="0">
                <a:latin typeface="+mn-ea"/>
              </a:rPr>
              <a:t>：图像或者显示屏在长和宽上各拥有的像素个数。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比如一张照片分辨率为</a:t>
            </a:r>
            <a:r>
              <a:rPr lang="en-US" altLang="zh-CN" sz="1600" dirty="0">
                <a:latin typeface="+mn-ea"/>
              </a:rPr>
              <a:t>2560x1920</a:t>
            </a:r>
            <a:r>
              <a:rPr lang="zh-CN" altLang="en-US" sz="1600" dirty="0">
                <a:latin typeface="+mn-ea"/>
              </a:rPr>
              <a:t>，意思是这张照片是由横向</a:t>
            </a:r>
            <a:r>
              <a:rPr lang="en-US" altLang="zh-CN" sz="1600" dirty="0">
                <a:latin typeface="+mn-ea"/>
              </a:rPr>
              <a:t>2560</a:t>
            </a:r>
            <a:r>
              <a:rPr lang="zh-CN" altLang="en-US" sz="1600" dirty="0">
                <a:latin typeface="+mn-ea"/>
              </a:rPr>
              <a:t>个像素点和纵向</a:t>
            </a:r>
            <a:r>
              <a:rPr lang="en-US" altLang="zh-CN" sz="1600" dirty="0">
                <a:latin typeface="+mn-ea"/>
              </a:rPr>
              <a:t>1920</a:t>
            </a:r>
            <a:r>
              <a:rPr lang="zh-CN" altLang="en-US" sz="1600" dirty="0">
                <a:latin typeface="+mn-ea"/>
              </a:rPr>
              <a:t>个像素点构成，一共包含</a:t>
            </a:r>
            <a:r>
              <a:rPr lang="en-US" altLang="zh-CN" sz="1600" dirty="0">
                <a:latin typeface="+mn-ea"/>
              </a:rPr>
              <a:t>2560X1920</a:t>
            </a:r>
            <a:r>
              <a:rPr lang="zh-CN" altLang="en-US" sz="1600" i="0" dirty="0">
                <a:effectLst/>
                <a:latin typeface="+mn-ea"/>
              </a:rPr>
              <a:t>个像素点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i="0" dirty="0">
                <a:effectLst/>
                <a:latin typeface="+mn-ea"/>
              </a:rPr>
              <a:t>有效</a:t>
            </a:r>
            <a:r>
              <a:rPr lang="en-US" altLang="zh-CN" sz="1600" i="0" dirty="0">
                <a:effectLst/>
                <a:latin typeface="+mn-ea"/>
              </a:rPr>
              <a:t>4915200</a:t>
            </a:r>
            <a:r>
              <a:rPr lang="zh-CN" altLang="en-US" sz="1600" i="0" dirty="0">
                <a:effectLst/>
                <a:latin typeface="+mn-ea"/>
              </a:rPr>
              <a:t>个像素，</a:t>
            </a:r>
            <a:r>
              <a:rPr lang="en-US" altLang="zh-CN" sz="1600" i="0" dirty="0">
                <a:effectLst/>
                <a:latin typeface="+mn-ea"/>
              </a:rPr>
              <a:t>500</a:t>
            </a:r>
            <a:r>
              <a:rPr lang="zh-CN" altLang="en-US" sz="1600" i="0" dirty="0">
                <a:effectLst/>
                <a:latin typeface="+mn-ea"/>
              </a:rPr>
              <a:t>万像素 </a:t>
            </a:r>
            <a:r>
              <a:rPr lang="en-US" altLang="zh-CN" sz="1600" i="0" dirty="0">
                <a:effectLst/>
                <a:latin typeface="+mn-ea"/>
              </a:rPr>
              <a:t>)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61" y="382685"/>
            <a:ext cx="180000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1" y="383525"/>
            <a:ext cx="1798320" cy="1798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6"/>
  <p:tag name="KSO_WM_TEMPLATE_CATEGORY" val="custom"/>
  <p:tag name="KSO_WM_TEMPLATE_INDEX" val="20189098"/>
  <p:tag name="KSO_WM_UNIT_INDEX" val="6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7"/>
  <p:tag name="KSO_WM_TEMPLATE_CATEGORY" val="custom"/>
  <p:tag name="KSO_WM_TEMPLATE_INDEX" val="20189098"/>
  <p:tag name="KSO_WM_UNIT_INDEX" val="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3"/>
  <p:tag name="KSO_WM_TEMPLATE_CATEGORY" val="custom"/>
  <p:tag name="KSO_WM_TEMPLATE_INDEX" val="20189098"/>
  <p:tag name="KSO_WM_UNIT_INDEX" val="13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4"/>
  <p:tag name="KSO_WM_TEMPLATE_CATEGORY" val="custom"/>
  <p:tag name="KSO_WM_TEMPLATE_INDEX" val="20189098"/>
  <p:tag name="KSO_WM_UNIT_INDEX" val="14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5"/>
  <p:tag name="KSO_WM_TEMPLATE_CATEGORY" val="custom"/>
  <p:tag name="KSO_WM_TEMPLATE_INDEX" val="20189098"/>
  <p:tag name="KSO_WM_UNIT_INDEX" val="15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6"/>
  <p:tag name="KSO_WM_TEMPLATE_CATEGORY" val="custom"/>
  <p:tag name="KSO_WM_TEMPLATE_INDEX" val="20189098"/>
  <p:tag name="KSO_WM_UNIT_INDEX" val="16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7"/>
  <p:tag name="KSO_WM_TEMPLATE_CATEGORY" val="custom"/>
  <p:tag name="KSO_WM_TEMPLATE_INDEX" val="20189098"/>
  <p:tag name="KSO_WM_UNIT_INDEX" val="17"/>
</p:tagLst>
</file>

<file path=ppt/tags/tag18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9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1"/>
  <p:tag name="KSO_WM_UNIT_ID" val="custom20189098_2*l_h_i*1_1_1"/>
  <p:tag name="KSO_WM_UNIT_LAYERLEVEL" val="1_1_1"/>
  <p:tag name="KSO_WM_BEAUTIFY_FLAG" val="#wm#"/>
  <p:tag name="KSO_WM_TAG_VERSION" val="1.0"/>
  <p:tag name="KSO_WM_DIAGRAM_GROUP_CODE" val="l1-1"/>
</p:tagLst>
</file>

<file path=ppt/tags/tag2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20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2"/>
  <p:tag name="KSO_WM_UNIT_ID" val="custom20189098_2*l_h_i*1_1_2"/>
  <p:tag name="KSO_WM_UNIT_LAYERLEVEL" val="1_1_1"/>
  <p:tag name="KSO_WM_BEAUTIFY_FLAG" val="#wm#"/>
  <p:tag name="KSO_WM_TAG_VERSION" val="1.0"/>
  <p:tag name="KSO_WM_DIAGRAM_GROUP_CODE" val="l1-1"/>
</p:tagLst>
</file>

<file path=ppt/tags/tag21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1_1"/>
  <p:tag name="KSO_WM_UNIT_ID" val="custom20189098_2*l_h_a*1_1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2.xml><?xml version="1.0" encoding="utf-8"?>
<p:tagLst xmlns:p="http://schemas.openxmlformats.org/presentationml/2006/main">
  <p:tag name="KSO_WM_TEMPLATE_CATEGORY" val="custom"/>
  <p:tag name="KSO_WM_TEMPLATE_INDEX" val="20189098"/>
  <p:tag name="KSO_WM_UNIT_TYPE" val="l_h_f"/>
  <p:tag name="KSO_WM_UNIT_INDEX" val="1_1_1"/>
  <p:tag name="KSO_WM_UNIT_ID" val="custom20189098_2*l_h_f*1_1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</p:tagLst>
</file>

<file path=ppt/tags/tag23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1"/>
  <p:tag name="KSO_WM_UNIT_ID" val="custom20189098_2*l_h_i*1_2_1"/>
  <p:tag name="KSO_WM_UNIT_LAYERLEVEL" val="1_1_1"/>
  <p:tag name="KSO_WM_BEAUTIFY_FLAG" val="#wm#"/>
  <p:tag name="KSO_WM_TAG_VERSION" val="1.0"/>
  <p:tag name="KSO_WM_DIAGRAM_GROUP_CODE" val="l1-1"/>
</p:tagLst>
</file>

<file path=ppt/tags/tag24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2"/>
  <p:tag name="KSO_WM_UNIT_ID" val="custom20189098_2*l_h_i*1_2_2"/>
  <p:tag name="KSO_WM_UNIT_LAYERLEVEL" val="1_1_1"/>
  <p:tag name="KSO_WM_BEAUTIFY_FLAG" val="#wm#"/>
  <p:tag name="KSO_WM_TAG_VERSION" val="1.0"/>
  <p:tag name="KSO_WM_DIAGRAM_GROUP_CODE" val="l1-1"/>
</p:tagLst>
</file>

<file path=ppt/tags/tag25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2_1"/>
  <p:tag name="KSO_WM_UNIT_ID" val="custom20189098_2*l_h_a*1_2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6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1"/>
  <p:tag name="KSO_WM_UNIT_ID" val="custom20189098_2*l_h_i*1_3_1"/>
  <p:tag name="KSO_WM_UNIT_LAYERLEVEL" val="1_1_1"/>
  <p:tag name="KSO_WM_BEAUTIFY_FLAG" val="#wm#"/>
  <p:tag name="KSO_WM_TAG_VERSION" val="1.0"/>
  <p:tag name="KSO_WM_DIAGRAM_GROUP_CODE" val="l1-1"/>
</p:tagLst>
</file>

<file path=ppt/tags/tag27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2"/>
  <p:tag name="KSO_WM_UNIT_ID" val="custom20189098_2*l_h_i*1_3_2"/>
  <p:tag name="KSO_WM_UNIT_LAYERLEVEL" val="1_1_1"/>
  <p:tag name="KSO_WM_BEAUTIFY_FLAG" val="#wm#"/>
  <p:tag name="KSO_WM_TAG_VERSION" val="1.0"/>
  <p:tag name="KSO_WM_DIAGRAM_GROUP_CODE" val="l1-1"/>
</p:tagLst>
</file>

<file path=ppt/tags/tag28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3_1"/>
  <p:tag name="KSO_WM_UNIT_ID" val="custom20189098_2*l_h_a*1_3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9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1"/>
  <p:tag name="KSO_WM_UNIT_ID" val="custom20189098_2*l_h_i*1_3_1"/>
  <p:tag name="KSO_WM_UNIT_LAYERLEVEL" val="1_1_1"/>
  <p:tag name="KSO_WM_BEAUTIFY_FLAG" val="#wm#"/>
  <p:tag name="KSO_WM_TAG_VERSION" val="1.0"/>
  <p:tag name="KSO_WM_DIAGRAM_GROUP_CODE" val="l1-1"/>
</p:tagLst>
</file>

<file path=ppt/tags/tag3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0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2"/>
  <p:tag name="KSO_WM_UNIT_ID" val="custom20189098_2*l_h_i*1_3_2"/>
  <p:tag name="KSO_WM_UNIT_LAYERLEVEL" val="1_1_1"/>
  <p:tag name="KSO_WM_BEAUTIFY_FLAG" val="#wm#"/>
  <p:tag name="KSO_WM_TAG_VERSION" val="1.0"/>
  <p:tag name="KSO_WM_DIAGRAM_GROUP_CODE" val="l1-1"/>
</p:tagLst>
</file>

<file path=ppt/tags/tag31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3_1"/>
  <p:tag name="KSO_WM_UNIT_ID" val="custom20189098_2*l_h_a*1_3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32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3.xml><?xml version="1.0" encoding="utf-8"?>
<p:tagLst xmlns:p="http://schemas.openxmlformats.org/presentationml/2006/main">
  <p:tag name="KSO_WM_SPECIAL_SOURCE" val="bdnull"/>
  <p:tag name="KSO_WM_SLIDE_ID" val="diagram20228575_1"/>
  <p:tag name="KSO_WM_TEMPLATE_SUBCATEGORY" val="0"/>
  <p:tag name="KSO_WM_TEMPLATE_MASTER_TYPE" val="1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02*503"/>
  <p:tag name="KSO_WM_SLIDE_POSITION" val="24*36"/>
  <p:tag name="KSO_WM_TAG_VERSION" val="1.0"/>
  <p:tag name="KSO_WM_BEAUTIFY_FLAG" val="#wm#"/>
  <p:tag name="KSO_WM_TEMPLATE_CATEGORY" val="diagram"/>
  <p:tag name="KSO_WM_TEMPLATE_INDEX" val="20228575"/>
  <p:tag name="KSO_WM_SLIDE_LAYOUT" val="a_b_d_f"/>
  <p:tag name="KSO_WM_SLIDE_LAYOUT_CNT" val="1_1_1_1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6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7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0"/>
  <p:tag name="KSO_WM_TEMPLATE_CATEGORY" val="custom"/>
  <p:tag name="KSO_WM_TEMPLATE_INDEX" val="20189098"/>
  <p:tag name="KSO_WM_UNIT_INDEX" val="0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"/>
  <p:tag name="KSO_WM_TEMPLATE_CATEGORY" val="custom"/>
  <p:tag name="KSO_WM_TEMPLATE_INDEX" val="20189098"/>
  <p:tag name="KSO_WM_UNIT_INDEX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2"/>
  <p:tag name="KSO_WM_TEMPLATE_CATEGORY" val="custom"/>
  <p:tag name="KSO_WM_TEMPLATE_INDEX" val="20189098"/>
  <p:tag name="KSO_WM_UNIT_INDEX" val="2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9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3"/>
  <p:tag name="KSO_WM_TEMPLATE_CATEGORY" val="custom"/>
  <p:tag name="KSO_WM_TEMPLATE_INDEX" val="20189098"/>
  <p:tag name="KSO_WM_UNIT_INDEX" val="3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4"/>
  <p:tag name="KSO_WM_TEMPLATE_CATEGORY" val="custom"/>
  <p:tag name="KSO_WM_TEMPLATE_INDEX" val="20189098"/>
  <p:tag name="KSO_WM_UNIT_INDEX" val="4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4.xml><?xml version="1.0" encoding="utf-8"?>
<p:tagLst xmlns:p="http://schemas.openxmlformats.org/presentationml/2006/main">
  <p:tag name="COMMONDATA" val="eyJoZGlkIjoiMDQ1OWQ0ZjRkZjU0MTliZWQwOWNlZGQ4NTMxNmNhN2YifQ=="/>
  <p:tag name="KSO_WPP_MARK_KEY" val="b66cd49a-9680-4944-8a59-ea60c2395f2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WPS 演示</Application>
  <PresentationFormat>宽屏</PresentationFormat>
  <Paragraphs>146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思源黑体 Regular</vt:lpstr>
      <vt:lpstr>黑体</vt:lpstr>
      <vt:lpstr>Calibri</vt:lpstr>
      <vt:lpstr>思源黑体 CN Bold</vt:lpstr>
      <vt:lpstr>Wingdings</vt:lpstr>
      <vt:lpstr>微软雅黑</vt:lpstr>
      <vt:lpstr>-apple-system</vt:lpstr>
      <vt:lpstr>AMGDT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Young</dc:creator>
  <cp:lastModifiedBy>Alexander</cp:lastModifiedBy>
  <cp:revision>71</cp:revision>
  <dcterms:created xsi:type="dcterms:W3CDTF">2022-11-03T16:45:00Z</dcterms:created>
  <dcterms:modified xsi:type="dcterms:W3CDTF">2025-06-28T08:41:57Z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49BB805F118840869E7723AD459A969D_13</vt:lpwstr>
  </property>
  <property fmtid="{D5CDD505-2E9C-101B-9397-08002B2CF9AE}" pid="3" name="KSOProductBuildVer">
    <vt:lpwstr>2052-12.1.0.21541</vt:lpwstr>
  </property>
</Properties>
</file>